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69" r:id="rId3"/>
    <p:sldMasterId id="2147483676" r:id="rId4"/>
    <p:sldMasterId id="2147483690" r:id="rId5"/>
    <p:sldMasterId id="2147483697" r:id="rId6"/>
  </p:sldMasterIdLst>
  <p:notesMasterIdLst>
    <p:notesMasterId r:id="rId51"/>
  </p:notesMasterIdLst>
  <p:handoutMasterIdLst>
    <p:handoutMasterId r:id="rId52"/>
  </p:handoutMasterIdLst>
  <p:sldIdLst>
    <p:sldId id="482" r:id="rId7"/>
    <p:sldId id="483" r:id="rId8"/>
    <p:sldId id="438" r:id="rId9"/>
    <p:sldId id="436" r:id="rId10"/>
    <p:sldId id="435" r:id="rId11"/>
    <p:sldId id="442" r:id="rId12"/>
    <p:sldId id="448" r:id="rId13"/>
    <p:sldId id="456" r:id="rId14"/>
    <p:sldId id="449" r:id="rId15"/>
    <p:sldId id="450" r:id="rId16"/>
    <p:sldId id="446" r:id="rId17"/>
    <p:sldId id="458" r:id="rId18"/>
    <p:sldId id="447" r:id="rId19"/>
    <p:sldId id="451" r:id="rId20"/>
    <p:sldId id="452" r:id="rId21"/>
    <p:sldId id="454" r:id="rId22"/>
    <p:sldId id="460" r:id="rId23"/>
    <p:sldId id="453" r:id="rId24"/>
    <p:sldId id="461" r:id="rId25"/>
    <p:sldId id="463" r:id="rId26"/>
    <p:sldId id="464" r:id="rId27"/>
    <p:sldId id="462" r:id="rId28"/>
    <p:sldId id="465" r:id="rId29"/>
    <p:sldId id="467" r:id="rId30"/>
    <p:sldId id="468" r:id="rId31"/>
    <p:sldId id="471" r:id="rId32"/>
    <p:sldId id="466" r:id="rId33"/>
    <p:sldId id="469" r:id="rId34"/>
    <p:sldId id="472" r:id="rId35"/>
    <p:sldId id="470" r:id="rId36"/>
    <p:sldId id="487" r:id="rId37"/>
    <p:sldId id="488" r:id="rId38"/>
    <p:sldId id="489" r:id="rId39"/>
    <p:sldId id="490" r:id="rId40"/>
    <p:sldId id="491" r:id="rId41"/>
    <p:sldId id="492" r:id="rId42"/>
    <p:sldId id="440" r:id="rId43"/>
    <p:sldId id="478" r:id="rId44"/>
    <p:sldId id="480" r:id="rId45"/>
    <p:sldId id="481" r:id="rId46"/>
    <p:sldId id="444" r:id="rId47"/>
    <p:sldId id="486" r:id="rId48"/>
    <p:sldId id="431" r:id="rId49"/>
    <p:sldId id="485" r:id="rId5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D60"/>
    <a:srgbClr val="7F7F7F"/>
    <a:srgbClr val="FFFFFF"/>
    <a:srgbClr val="C6C0AA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15" autoAdjust="0"/>
    <p:restoredTop sz="94660" autoAdjust="0"/>
  </p:normalViewPr>
  <p:slideViewPr>
    <p:cSldViewPr>
      <p:cViewPr varScale="1">
        <p:scale>
          <a:sx n="71" d="100"/>
          <a:sy n="71" d="100"/>
        </p:scale>
        <p:origin x="-516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commentAuthors" Target="commentAuthors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handoutMaster" Target="handoutMasters/handout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theme" Target="theme/theme1.xml"/><Relationship Id="rId8" Type="http://schemas.openxmlformats.org/officeDocument/2006/relationships/slide" Target="slides/slide2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1/15/2016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jpeg>
</file>

<file path=ppt/media/image24.jpeg>
</file>

<file path=ppt/media/image25.tif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gif>
</file>

<file path=ppt/media/image33.t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1/15/2016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38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7826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39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3582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41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1610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© Software University Foundation – </a:t>
            </a:r>
            <a:r>
              <a:rPr lang="en-US" u="sng" smtClean="0">
                <a:solidFill>
                  <a:prstClr val="black"/>
                </a:solidFill>
                <a:latin typeface="Calibri"/>
                <a:hlinkClick r:id="rId3"/>
              </a:rPr>
              <a:t>http://softuni.org</a:t>
            </a:r>
            <a:endParaRPr lang="en-US" smtClean="0">
              <a:solidFill>
                <a:prstClr val="black"/>
              </a:solidFill>
              <a:latin typeface="Calibri"/>
            </a:endParaRPr>
          </a:p>
          <a:p>
            <a:r>
              <a:rPr lang="en-US" smtClean="0">
                <a:solidFill>
                  <a:prstClr val="black"/>
                </a:solidFill>
                <a:latin typeface="Calibri"/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latin typeface="Calibri"/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  <a:latin typeface="Calibri"/>
              </a:rPr>
              <a:t> </a:t>
            </a:r>
            <a:r>
              <a:rPr lang="en-US" smtClean="0">
                <a:solidFill>
                  <a:prstClr val="black"/>
                </a:solidFill>
                <a:latin typeface="Calibri"/>
              </a:rPr>
              <a:t>license.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43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6876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445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24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253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21031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005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73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17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86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128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27275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10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865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342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15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816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905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806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790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40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6955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50418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387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59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2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4669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94044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1/15/2016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71704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" TargetMode="External"/><Relationship Id="rId7" Type="http://schemas.openxmlformats.org/officeDocument/2006/relationships/hyperlink" Target="http://www.regular-expressions.info/tutorial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gexone.com/" TargetMode="External"/><Relationship Id="rId5" Type="http://schemas.openxmlformats.org/officeDocument/2006/relationships/hyperlink" Target="https://developer.mozilla.org/en-US/docs/Web/JavaScript/Guide/Regular_Expressions" TargetMode="External"/><Relationship Id="rId4" Type="http://schemas.openxmlformats.org/officeDocument/2006/relationships/hyperlink" Target="http://regexr.com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t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45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41.png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8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javascript-basics" TargetMode="External"/><Relationship Id="rId10" Type="http://schemas.openxmlformats.org/officeDocument/2006/relationships/image" Target="../media/image40.png"/><Relationship Id="rId19" Type="http://schemas.openxmlformats.org/officeDocument/2006/relationships/image" Target="../media/image44.png"/><Relationship Id="rId4" Type="http://schemas.openxmlformats.org/officeDocument/2006/relationships/image" Target="../media/image37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4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hyperlink" Target="http://creativecommons.org/licenses/by-nc-sa/3.0/deed.en_US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0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5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 smtClean="0"/>
              <a:t>Regular Expressions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pPr lvl="0"/>
            <a:r>
              <a:rPr lang="en-US" sz="3200" b="1" spc="100" dirty="0">
                <a:solidFill>
                  <a:srgbClr val="F0A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/^Hel{2}o\s*World\n$/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5626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968769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086418" y="3806199"/>
            <a:ext cx="1522725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JavaScript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Basics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rgbClr val="F0A22E">
                    <a:alpha val="40000"/>
                  </a:srgbClr>
                </a:glow>
              </a:effectLst>
            </a:endParaRPr>
          </a:p>
        </p:txBody>
      </p:sp>
      <p:pic>
        <p:nvPicPr>
          <p:cNvPr id="17" name="Picture 16" descr="http://softuni.org" title="Software University Foundation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image2.jpeg"/>
          <p:cNvPicPr>
            <a:picLocks noGrp="1"/>
          </p:cNvPicPr>
          <p:nvPr>
            <p:ph type="pic" sz="quarter" idx="16"/>
          </p:nvPr>
        </p:nvPicPr>
        <p:blipFill>
          <a:blip r:embed="rId9">
            <a:extLst/>
          </a:blip>
          <a:srcRect l="2237" r="2237"/>
          <a:stretch>
            <a:fillRect/>
          </a:stretch>
        </p:blipFill>
        <p:spPr>
          <a:xfrm>
            <a:off x="6767513" y="3733800"/>
            <a:ext cx="4722812" cy="2438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9494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</a:t>
            </a:r>
            <a:endParaRPr lang="en-US" dirty="0"/>
          </a:p>
        </p:txBody>
      </p:sp>
      <p:pic>
        <p:nvPicPr>
          <p:cNvPr id="4098" name="Picture 2" descr="http://www.mullie.eu/public/posts/regex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812" y="2667000"/>
            <a:ext cx="5884439" cy="1961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37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[character_group]</a:t>
            </a:r>
            <a:r>
              <a:rPr lang="en-US" noProof="1" smtClean="0"/>
              <a:t> - Matches any single character in character_group</a:t>
            </a:r>
          </a:p>
          <a:p>
            <a:pPr lvl="1"/>
            <a:r>
              <a:rPr lang="en-US" noProof="1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[nvj]</a:t>
            </a:r>
            <a:r>
              <a:rPr lang="en-US" noProof="1" smtClean="0"/>
              <a:t> matches any character that is either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noProof="1" smtClean="0"/>
              <a:t> or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</a:p>
          <a:p>
            <a:pPr lvl="1"/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[^character_group]</a:t>
            </a:r>
            <a:r>
              <a:rPr lang="en-US" noProof="1" smtClean="0"/>
              <a:t> - Negation: Matches any single character that is not in character_group</a:t>
            </a:r>
          </a:p>
          <a:p>
            <a:pPr lvl="1"/>
            <a:r>
              <a:rPr lang="en-US" noProof="1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[^abc]</a:t>
            </a:r>
            <a:r>
              <a:rPr lang="en-US" noProof="1" smtClean="0"/>
              <a:t> – matches any character that is not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noProof="1" smtClean="0"/>
              <a:t> or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3119735"/>
            <a:ext cx="10287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node.js v0.12.2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89012" y="3208527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7" name="Rectangle 6"/>
          <p:cNvSpPr/>
          <p:nvPr/>
        </p:nvSpPr>
        <p:spPr>
          <a:xfrm>
            <a:off x="1827212" y="3200401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8" name="Rectangle 7"/>
          <p:cNvSpPr/>
          <p:nvPr/>
        </p:nvSpPr>
        <p:spPr>
          <a:xfrm>
            <a:off x="2360612" y="32004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2811" y="5638800"/>
            <a:ext cx="102870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Abraham Lincoln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89011" y="5711337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/>
          <p:nvPr/>
        </p:nvSpPr>
        <p:spPr>
          <a:xfrm>
            <a:off x="1370012" y="5711336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2" name="Rectangle 11"/>
          <p:cNvSpPr/>
          <p:nvPr/>
        </p:nvSpPr>
        <p:spPr>
          <a:xfrm>
            <a:off x="1674813" y="5722724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3" name="Rectangle 12"/>
          <p:cNvSpPr/>
          <p:nvPr/>
        </p:nvSpPr>
        <p:spPr>
          <a:xfrm>
            <a:off x="1979614" y="5722724"/>
            <a:ext cx="2285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4" name="Rectangle 13"/>
          <p:cNvSpPr/>
          <p:nvPr/>
        </p:nvSpPr>
        <p:spPr>
          <a:xfrm>
            <a:off x="2360611" y="5723725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5" name="Rectangle 14"/>
          <p:cNvSpPr/>
          <p:nvPr/>
        </p:nvSpPr>
        <p:spPr>
          <a:xfrm>
            <a:off x="2532665" y="5722724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6" name="Rectangle 15"/>
          <p:cNvSpPr/>
          <p:nvPr/>
        </p:nvSpPr>
        <p:spPr>
          <a:xfrm>
            <a:off x="2704719" y="5724919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7" name="Rectangle 16"/>
          <p:cNvSpPr/>
          <p:nvPr/>
        </p:nvSpPr>
        <p:spPr>
          <a:xfrm>
            <a:off x="3020625" y="5722724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8" name="Rectangle 17"/>
          <p:cNvSpPr/>
          <p:nvPr/>
        </p:nvSpPr>
        <p:spPr>
          <a:xfrm>
            <a:off x="3360021" y="57150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9" name="Rectangle 18"/>
          <p:cNvSpPr/>
          <p:nvPr/>
        </p:nvSpPr>
        <p:spPr>
          <a:xfrm>
            <a:off x="3198812" y="57150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132238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[first-last]</a:t>
            </a:r>
            <a:r>
              <a:rPr lang="en-US" noProof="1"/>
              <a:t> - Character range: Matches any single character in the range from first to last</a:t>
            </a:r>
          </a:p>
          <a:p>
            <a:pPr lvl="1"/>
            <a:r>
              <a:rPr lang="en-US" noProof="1"/>
              <a:t>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0-9]</a:t>
            </a:r>
            <a:r>
              <a:rPr lang="en-US" noProof="1" smtClean="0"/>
              <a:t> </a:t>
            </a:r>
            <a:r>
              <a:rPr lang="en-US" noProof="1"/>
              <a:t>matches any digit frm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/>
              <a:t> to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cs typeface="Consolas" panose="020B0609020204030204" pitchFamily="49" charset="0"/>
              </a:rPr>
              <a:t> - Matches any single character except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 marL="377887" lvl="1" indent="0">
              <a:buNone/>
            </a:pP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31242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 1519 Leonardo da Vinci died at the age of 67.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2413" y="3196737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7" name="Rectangle 6"/>
          <p:cNvSpPr/>
          <p:nvPr/>
        </p:nvSpPr>
        <p:spPr>
          <a:xfrm>
            <a:off x="1674811" y="3196737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8" name="Rectangle 7"/>
          <p:cNvSpPr/>
          <p:nvPr/>
        </p:nvSpPr>
        <p:spPr>
          <a:xfrm>
            <a:off x="1827211" y="32004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Rectangle 8"/>
          <p:cNvSpPr/>
          <p:nvPr/>
        </p:nvSpPr>
        <p:spPr>
          <a:xfrm>
            <a:off x="1979612" y="3200400"/>
            <a:ext cx="219788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0" name="Rectangle 9"/>
          <p:cNvSpPr/>
          <p:nvPr/>
        </p:nvSpPr>
        <p:spPr>
          <a:xfrm>
            <a:off x="8532812" y="3196737"/>
            <a:ext cx="2285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/>
          <p:nvPr/>
        </p:nvSpPr>
        <p:spPr>
          <a:xfrm>
            <a:off x="8761412" y="32004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21615" y="4393273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Dot matches everything except new line.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89012" y="4465810"/>
            <a:ext cx="188022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5" name="Rectangle 14"/>
          <p:cNvSpPr/>
          <p:nvPr/>
        </p:nvSpPr>
        <p:spPr>
          <a:xfrm>
            <a:off x="1172950" y="4465807"/>
            <a:ext cx="152865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6" name="Rectangle 15"/>
          <p:cNvSpPr/>
          <p:nvPr/>
        </p:nvSpPr>
        <p:spPr>
          <a:xfrm>
            <a:off x="1338007" y="4465807"/>
            <a:ext cx="2076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7" name="Rectangle 16"/>
          <p:cNvSpPr/>
          <p:nvPr/>
        </p:nvSpPr>
        <p:spPr>
          <a:xfrm>
            <a:off x="1674812" y="4465807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8" name="Rectangle 17"/>
          <p:cNvSpPr/>
          <p:nvPr/>
        </p:nvSpPr>
        <p:spPr>
          <a:xfrm>
            <a:off x="1872613" y="4465807"/>
            <a:ext cx="1291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9" name="Rectangle 18"/>
          <p:cNvSpPr/>
          <p:nvPr/>
        </p:nvSpPr>
        <p:spPr>
          <a:xfrm>
            <a:off x="2001598" y="4465807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0" name="Rectangle 19"/>
          <p:cNvSpPr/>
          <p:nvPr/>
        </p:nvSpPr>
        <p:spPr>
          <a:xfrm>
            <a:off x="1537097" y="4465804"/>
            <a:ext cx="1375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2" name="Rectangle 21"/>
          <p:cNvSpPr/>
          <p:nvPr/>
        </p:nvSpPr>
        <p:spPr>
          <a:xfrm>
            <a:off x="2217026" y="4469478"/>
            <a:ext cx="128940" cy="312900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3" name="Rectangle 22"/>
          <p:cNvSpPr/>
          <p:nvPr/>
        </p:nvSpPr>
        <p:spPr>
          <a:xfrm>
            <a:off x="2345965" y="4469474"/>
            <a:ext cx="201764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4" name="Rectangle 23"/>
          <p:cNvSpPr/>
          <p:nvPr/>
        </p:nvSpPr>
        <p:spPr>
          <a:xfrm>
            <a:off x="2546497" y="4469474"/>
            <a:ext cx="170736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5" name="Rectangle 24"/>
          <p:cNvSpPr/>
          <p:nvPr/>
        </p:nvSpPr>
        <p:spPr>
          <a:xfrm>
            <a:off x="2902826" y="4469474"/>
            <a:ext cx="128221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6" name="Rectangle 25"/>
          <p:cNvSpPr/>
          <p:nvPr/>
        </p:nvSpPr>
        <p:spPr>
          <a:xfrm>
            <a:off x="3043217" y="4469474"/>
            <a:ext cx="174740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7" name="Rectangle 26"/>
          <p:cNvSpPr/>
          <p:nvPr/>
        </p:nvSpPr>
        <p:spPr>
          <a:xfrm>
            <a:off x="3224318" y="4469474"/>
            <a:ext cx="149828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8" name="Rectangle 27"/>
          <p:cNvSpPr/>
          <p:nvPr/>
        </p:nvSpPr>
        <p:spPr>
          <a:xfrm>
            <a:off x="2722406" y="4469471"/>
            <a:ext cx="174245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9" name="Rectangle 28"/>
          <p:cNvSpPr/>
          <p:nvPr/>
        </p:nvSpPr>
        <p:spPr>
          <a:xfrm>
            <a:off x="3374230" y="4469475"/>
            <a:ext cx="159447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0" name="Rectangle 29"/>
          <p:cNvSpPr/>
          <p:nvPr/>
        </p:nvSpPr>
        <p:spPr>
          <a:xfrm>
            <a:off x="3539132" y="4469472"/>
            <a:ext cx="168398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1" name="Rectangle 30"/>
          <p:cNvSpPr/>
          <p:nvPr/>
        </p:nvSpPr>
        <p:spPr>
          <a:xfrm>
            <a:off x="3713290" y="4469472"/>
            <a:ext cx="185920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2" name="Rectangle 31"/>
          <p:cNvSpPr/>
          <p:nvPr/>
        </p:nvSpPr>
        <p:spPr>
          <a:xfrm>
            <a:off x="4046080" y="4465804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3" name="Rectangle 32"/>
          <p:cNvSpPr/>
          <p:nvPr/>
        </p:nvSpPr>
        <p:spPr>
          <a:xfrm>
            <a:off x="4243667" y="4465801"/>
            <a:ext cx="1291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4" name="Rectangle 33"/>
          <p:cNvSpPr/>
          <p:nvPr/>
        </p:nvSpPr>
        <p:spPr>
          <a:xfrm>
            <a:off x="4373161" y="4465801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5" name="Rectangle 34"/>
          <p:cNvSpPr/>
          <p:nvPr/>
        </p:nvSpPr>
        <p:spPr>
          <a:xfrm>
            <a:off x="3905571" y="4469469"/>
            <a:ext cx="119235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6" name="Rectangle 35"/>
          <p:cNvSpPr/>
          <p:nvPr/>
        </p:nvSpPr>
        <p:spPr>
          <a:xfrm>
            <a:off x="4582292" y="4465800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7" name="Rectangle 36"/>
          <p:cNvSpPr/>
          <p:nvPr/>
        </p:nvSpPr>
        <p:spPr>
          <a:xfrm>
            <a:off x="4743827" y="4465800"/>
            <a:ext cx="14272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8" name="Rectangle 37"/>
          <p:cNvSpPr/>
          <p:nvPr/>
        </p:nvSpPr>
        <p:spPr>
          <a:xfrm>
            <a:off x="4890868" y="4465799"/>
            <a:ext cx="17302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9" name="Rectangle 38"/>
          <p:cNvSpPr/>
          <p:nvPr/>
        </p:nvSpPr>
        <p:spPr>
          <a:xfrm>
            <a:off x="5214643" y="4465798"/>
            <a:ext cx="186137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0" name="Rectangle 39"/>
          <p:cNvSpPr/>
          <p:nvPr/>
        </p:nvSpPr>
        <p:spPr>
          <a:xfrm>
            <a:off x="5402448" y="4465797"/>
            <a:ext cx="1291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1" name="Rectangle 40"/>
          <p:cNvSpPr/>
          <p:nvPr/>
        </p:nvSpPr>
        <p:spPr>
          <a:xfrm>
            <a:off x="5543430" y="4465797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2" name="Rectangle 41"/>
          <p:cNvSpPr/>
          <p:nvPr/>
        </p:nvSpPr>
        <p:spPr>
          <a:xfrm>
            <a:off x="5067604" y="4465798"/>
            <a:ext cx="1375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3" name="Rectangle 42"/>
          <p:cNvSpPr/>
          <p:nvPr/>
        </p:nvSpPr>
        <p:spPr>
          <a:xfrm>
            <a:off x="5747444" y="4465797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4" name="Rectangle 43"/>
          <p:cNvSpPr/>
          <p:nvPr/>
        </p:nvSpPr>
        <p:spPr>
          <a:xfrm>
            <a:off x="5901958" y="4465797"/>
            <a:ext cx="165768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5" name="Rectangle 44"/>
          <p:cNvSpPr/>
          <p:nvPr/>
        </p:nvSpPr>
        <p:spPr>
          <a:xfrm>
            <a:off x="6080664" y="4465796"/>
            <a:ext cx="164782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6" name="Rectangle 45"/>
          <p:cNvSpPr/>
          <p:nvPr/>
        </p:nvSpPr>
        <p:spPr>
          <a:xfrm>
            <a:off x="6399212" y="4465794"/>
            <a:ext cx="1978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7" name="Rectangle 46"/>
          <p:cNvSpPr/>
          <p:nvPr/>
        </p:nvSpPr>
        <p:spPr>
          <a:xfrm>
            <a:off x="6726724" y="4469468"/>
            <a:ext cx="194456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8" name="Rectangle 47"/>
          <p:cNvSpPr/>
          <p:nvPr/>
        </p:nvSpPr>
        <p:spPr>
          <a:xfrm>
            <a:off x="6933060" y="4469468"/>
            <a:ext cx="119287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9" name="Rectangle 48"/>
          <p:cNvSpPr/>
          <p:nvPr/>
        </p:nvSpPr>
        <p:spPr>
          <a:xfrm>
            <a:off x="6257064" y="4465795"/>
            <a:ext cx="137501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50" name="Rectangle 49"/>
          <p:cNvSpPr/>
          <p:nvPr/>
        </p:nvSpPr>
        <p:spPr>
          <a:xfrm>
            <a:off x="7054164" y="4469469"/>
            <a:ext cx="196659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51" name="Rectangle 50"/>
          <p:cNvSpPr/>
          <p:nvPr/>
        </p:nvSpPr>
        <p:spPr>
          <a:xfrm>
            <a:off x="7252738" y="4469466"/>
            <a:ext cx="136895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52" name="Rectangle 51"/>
          <p:cNvSpPr/>
          <p:nvPr/>
        </p:nvSpPr>
        <p:spPr>
          <a:xfrm>
            <a:off x="7403159" y="4469466"/>
            <a:ext cx="171089" cy="31291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57" name="Rectangle 56"/>
          <p:cNvSpPr/>
          <p:nvPr/>
        </p:nvSpPr>
        <p:spPr>
          <a:xfrm>
            <a:off x="6598023" y="4465794"/>
            <a:ext cx="124838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394409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Matches any word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character 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 smtClean="0">
              <a:latin typeface="+mj-lt"/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Matches any white-space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character</a:t>
            </a: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 Matches any </a:t>
            </a:r>
            <a:r>
              <a:rPr lang="en-US" noProof="1" smtClean="0">
                <a:cs typeface="Consolas" panose="020B0609020204030204" pitchFamily="49" charset="0"/>
              </a:rPr>
              <a:t>non-white-space character (opposite of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 smtClean="0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Matches any decimal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digit</a:t>
            </a: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 Matches any </a:t>
            </a:r>
            <a:r>
              <a:rPr lang="en-US" noProof="1" smtClean="0">
                <a:cs typeface="Consolas" panose="020B0609020204030204" pitchFamily="49" charset="0"/>
              </a:rPr>
              <a:t>non-digit character (opposite of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 smtClean="0">
                <a:cs typeface="Consolas" panose="020B0609020204030204" pitchFamily="49" charset="0"/>
              </a:rPr>
              <a:t>)</a:t>
            </a:r>
            <a:endParaRPr lang="en-US" noProof="1"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 (3)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9050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cd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51977" y="1981206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7" name="Rectangle 6"/>
          <p:cNvSpPr/>
          <p:nvPr/>
        </p:nvSpPr>
        <p:spPr>
          <a:xfrm>
            <a:off x="1013684" y="1981203"/>
            <a:ext cx="168660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8" name="Rectangle 7"/>
          <p:cNvSpPr/>
          <p:nvPr/>
        </p:nvSpPr>
        <p:spPr>
          <a:xfrm>
            <a:off x="1182344" y="1981203"/>
            <a:ext cx="181114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0" name="Rectangle 9"/>
          <p:cNvSpPr/>
          <p:nvPr/>
        </p:nvSpPr>
        <p:spPr>
          <a:xfrm>
            <a:off x="1671159" y="1981200"/>
            <a:ext cx="186097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/>
          <p:nvPr/>
        </p:nvSpPr>
        <p:spPr>
          <a:xfrm>
            <a:off x="1363458" y="1981200"/>
            <a:ext cx="174105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7" name="Rectangle 16"/>
          <p:cNvSpPr/>
          <p:nvPr/>
        </p:nvSpPr>
        <p:spPr>
          <a:xfrm>
            <a:off x="1857257" y="1988044"/>
            <a:ext cx="174106" cy="309746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8" name="Rectangle 17"/>
          <p:cNvSpPr/>
          <p:nvPr/>
        </p:nvSpPr>
        <p:spPr>
          <a:xfrm>
            <a:off x="2031362" y="1988044"/>
            <a:ext cx="187289" cy="309746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760412" y="3246612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cd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25869" y="3319149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2" name="Rectangle 21"/>
          <p:cNvSpPr/>
          <p:nvPr/>
        </p:nvSpPr>
        <p:spPr>
          <a:xfrm>
            <a:off x="2218652" y="3319148"/>
            <a:ext cx="132222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3" name="Rectangle 22"/>
          <p:cNvSpPr/>
          <p:nvPr/>
        </p:nvSpPr>
        <p:spPr>
          <a:xfrm>
            <a:off x="2354901" y="3319145"/>
            <a:ext cx="193187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4" name="Rectangle 23"/>
          <p:cNvSpPr/>
          <p:nvPr/>
        </p:nvSpPr>
        <p:spPr>
          <a:xfrm>
            <a:off x="2548088" y="3318061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5" name="Rectangle 24"/>
          <p:cNvSpPr/>
          <p:nvPr/>
        </p:nvSpPr>
        <p:spPr>
          <a:xfrm>
            <a:off x="2709794" y="3318061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6" name="Rectangle 25"/>
          <p:cNvSpPr/>
          <p:nvPr/>
        </p:nvSpPr>
        <p:spPr>
          <a:xfrm>
            <a:off x="2871500" y="3318061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7" name="Rectangle 26"/>
          <p:cNvSpPr/>
          <p:nvPr/>
        </p:nvSpPr>
        <p:spPr>
          <a:xfrm>
            <a:off x="3037234" y="3318058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8" name="Rectangle 27"/>
          <p:cNvSpPr/>
          <p:nvPr/>
        </p:nvSpPr>
        <p:spPr>
          <a:xfrm>
            <a:off x="3211386" y="3318058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9" name="Rectangle 28"/>
          <p:cNvSpPr/>
          <p:nvPr/>
        </p:nvSpPr>
        <p:spPr>
          <a:xfrm>
            <a:off x="3384401" y="3318058"/>
            <a:ext cx="161706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385616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122" name="Picture 2" descr="http://i.stack.imgur.com/K9TaR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69284" y="1752600"/>
            <a:ext cx="8915400" cy="30099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97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Quantifiers</a:t>
            </a:r>
            <a:endParaRPr lang="en-US" dirty="0"/>
          </a:p>
        </p:txBody>
      </p:sp>
      <p:pic>
        <p:nvPicPr>
          <p:cNvPr id="6146" name="Picture 2" descr="http://opsmgt.edublogs.org/files/2014/09/quantity-183soo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660" y="2209800"/>
            <a:ext cx="5743575" cy="244792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3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noProof="1" smtClean="0">
              <a:latin typeface="+mj-lt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 Matches the previous element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one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</a:t>
            </a:r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Quantifiers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56212" y="179896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8" name="Rectangle 7"/>
          <p:cNvSpPr/>
          <p:nvPr/>
        </p:nvSpPr>
        <p:spPr>
          <a:xfrm>
            <a:off x="5332412" y="1895814"/>
            <a:ext cx="2286000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Rectangle 8"/>
          <p:cNvSpPr/>
          <p:nvPr/>
        </p:nvSpPr>
        <p:spPr>
          <a:xfrm>
            <a:off x="5332412" y="2282537"/>
            <a:ext cx="187289" cy="309746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56212" y="4807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6612" y="1974727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\+\d*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36612" y="3499352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</a:t>
            </a:r>
            <a:r>
              <a:rPr lang="en-US" b="1" noProof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d+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256212" y="3283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332412" y="3381219"/>
            <a:ext cx="2286000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36612" y="4832304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</a:t>
            </a:r>
            <a:r>
              <a:rPr lang="en-US" b="1" noProof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d?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333555" y="5293969"/>
            <a:ext cx="187289" cy="309746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0" name="Rectangle 19"/>
          <p:cNvSpPr/>
          <p:nvPr/>
        </p:nvSpPr>
        <p:spPr>
          <a:xfrm>
            <a:off x="5332411" y="4900960"/>
            <a:ext cx="381001" cy="309746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1" name="TextBox 20"/>
          <p:cNvSpPr txBox="1"/>
          <p:nvPr/>
        </p:nvSpPr>
        <p:spPr>
          <a:xfrm>
            <a:off x="4156651" y="1956038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87824" y="346611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87824" y="483230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25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n}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exactly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times</a:t>
            </a:r>
          </a:p>
          <a:p>
            <a:pPr marL="0" indent="0">
              <a:buNone/>
            </a:pP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{n,}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at least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n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times</a:t>
            </a:r>
          </a:p>
          <a:p>
            <a:endParaRPr lang="en-US" noProof="1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{n,m}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at least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times, but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no more than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times</a:t>
            </a:r>
          </a:p>
          <a:p>
            <a:endParaRPr lang="en-US" noProof="1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Quantifiers (2)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799012" y="1752600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2" y="1787236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\+\d{5}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75212" y="1810181"/>
            <a:ext cx="990600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3350291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\+\d{5,}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799012" y="3350290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91922" y="3416547"/>
            <a:ext cx="2269289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36612" y="5257800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\+\d{5,7}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799012" y="5257799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875213" y="5333908"/>
            <a:ext cx="1371600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6" name="TextBox 15"/>
          <p:cNvSpPr txBox="1"/>
          <p:nvPr/>
        </p:nvSpPr>
        <p:spPr>
          <a:xfrm>
            <a:off x="3960812" y="1738681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76723" y="3306053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76723" y="519624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49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Quantifiers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170" name="Picture 2" descr="http://themarketingnutz.com/wp-content/uploads/2013/10/photodune-2292250-quality-and-quantity-computer-keys-showing-choice-between-excell-x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1828800"/>
            <a:ext cx="2819400" cy="28194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03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199200"/>
            <a:ext cx="8938472" cy="820600"/>
          </a:xfrm>
        </p:spPr>
        <p:txBody>
          <a:bodyPr/>
          <a:lstStyle/>
          <a:p>
            <a:r>
              <a:rPr lang="en-US" dirty="0" smtClean="0"/>
              <a:t>Anchors</a:t>
            </a:r>
            <a:endParaRPr lang="en-US" dirty="0"/>
          </a:p>
        </p:txBody>
      </p:sp>
      <p:pic>
        <p:nvPicPr>
          <p:cNvPr id="4" name="image4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60588" y="1676400"/>
            <a:ext cx="5509719" cy="31680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0279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Regular Expressions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Characters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Operators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Constructs</a:t>
            </a:r>
            <a:endParaRPr lang="bg-BG" dirty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Regular Expressions in </a:t>
            </a:r>
            <a:r>
              <a:rPr lang="en-US" dirty="0" smtClean="0"/>
              <a:t>JavaScript</a:t>
            </a:r>
            <a:endParaRPr lang="bg-BG" dirty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Helpful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4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^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start at the beginning of the string or line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occur at the end of the string or before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 lvl="1"/>
            <a:r>
              <a:rPr lang="en-US" noProof="1" smtClean="0">
                <a:latin typeface="+mj-lt"/>
                <a:cs typeface="Consolas" panose="020B0609020204030204" pitchFamily="49" charset="0"/>
              </a:rPr>
              <a:t>Example – username validation pattern: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 smtClean="0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2">
              <a:spcBef>
                <a:spcPts val="1500"/>
              </a:spcBef>
            </a:pPr>
            <a:r>
              <a:rPr lang="en-US" noProof="1" smtClean="0">
                <a:latin typeface="+mj-lt"/>
                <a:cs typeface="Consolas" panose="020B0609020204030204" pitchFamily="49" charset="0"/>
              </a:rPr>
              <a:t>Note: Test one by one,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$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asserts string end</a:t>
            </a:r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Anchors</a:t>
            </a:r>
            <a:endParaRPr lang="en-US" dirty="0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7618412" y="2590800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^\w{6,12}$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912812" y="3243801"/>
            <a:ext cx="102870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jeff_butt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short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johnny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too_long_username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!lleg@l_ch@rs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89013" y="3311099"/>
            <a:ext cx="1600200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3" name="Rectangle 22"/>
          <p:cNvSpPr/>
          <p:nvPr/>
        </p:nvSpPr>
        <p:spPr>
          <a:xfrm>
            <a:off x="989011" y="4057544"/>
            <a:ext cx="1066801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pic>
        <p:nvPicPr>
          <p:cNvPr id="1026" name="Picture 2" descr="http://to-hatch.co.uk/wp-content/uploads/2011/09/shutterstock_80294515-578x38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016" y="3252540"/>
            <a:ext cx="2755954" cy="182141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19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\b</a:t>
            </a:r>
            <a:r>
              <a:rPr lang="en-US" noProof="1">
                <a:cs typeface="Consolas" panose="020B0609020204030204" pitchFamily="49" charset="0"/>
              </a:rPr>
              <a:t> - The match must occur on a boundary between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cs typeface="Consolas" panose="020B0609020204030204" pitchFamily="49" charset="0"/>
              </a:rPr>
              <a:t> (alphanumeric) and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cs typeface="Consolas" panose="020B0609020204030204" pitchFamily="49" charset="0"/>
              </a:rPr>
              <a:t> (non-alphanumeric) character </a:t>
            </a:r>
            <a:endParaRPr lang="en-US" noProof="1" smtClean="0">
              <a:cs typeface="Consolas" panose="020B0609020204030204" pitchFamily="49" charset="0"/>
            </a:endParaRPr>
          </a:p>
          <a:p>
            <a:endParaRPr lang="en-US" noProof="1">
              <a:solidFill>
                <a:schemeClr val="tx2">
                  <a:lumMod val="75000"/>
                </a:schemeClr>
              </a:solidFill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\B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- The match must </a:t>
            </a:r>
            <a:r>
              <a:rPr lang="en-US" noProof="1" smtClean="0">
                <a:cs typeface="Consolas" panose="020B0609020204030204" pitchFamily="49" charset="0"/>
              </a:rPr>
              <a:t>not occur </a:t>
            </a:r>
            <a:r>
              <a:rPr lang="en-US" noProof="1">
                <a:cs typeface="Consolas" panose="020B0609020204030204" pitchFamily="49" charset="0"/>
              </a:rPr>
              <a:t>on a boundary between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cs typeface="Consolas" panose="020B0609020204030204" pitchFamily="49" charset="0"/>
              </a:rPr>
              <a:t> (alphanumeric) and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cs typeface="Consolas" panose="020B0609020204030204" pitchFamily="49" charset="0"/>
              </a:rPr>
              <a:t> (non-alphanumeric) character </a:t>
            </a:r>
            <a:endParaRPr lang="en-US" noProof="1">
              <a:solidFill>
                <a:schemeClr val="tx2">
                  <a:lumMod val="75000"/>
                </a:schemeClr>
              </a:solidFill>
              <a:cs typeface="Consolas" panose="020B0609020204030204" pitchFamily="49" charset="0"/>
            </a:endParaRPr>
          </a:p>
          <a:p>
            <a:endParaRPr lang="en-US" noProof="1" smtClean="0">
              <a:solidFill>
                <a:schemeClr val="tx2">
                  <a:lumMod val="75000"/>
                </a:schemeClr>
              </a:solidFill>
              <a:cs typeface="Consolas" panose="020B0609020204030204" pitchFamily="49" charset="0"/>
            </a:endParaRPr>
          </a:p>
          <a:p>
            <a:endParaRPr lang="en-US" noProof="1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Anchors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2438400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\b\w{4}\b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444508" y="2438400"/>
            <a:ext cx="4114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 jumping is cool.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6012" y="240762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12812" y="4579938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\B\w{4}\B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30811" y="2495981"/>
            <a:ext cx="725401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0" name="Rectangle 9"/>
          <p:cNvSpPr/>
          <p:nvPr/>
        </p:nvSpPr>
        <p:spPr>
          <a:xfrm>
            <a:off x="7237412" y="2495980"/>
            <a:ext cx="685801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444508" y="4579938"/>
            <a:ext cx="41148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 jumping is cool.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61013" y="4648200"/>
            <a:ext cx="685799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3" name="TextBox 12"/>
          <p:cNvSpPr txBox="1"/>
          <p:nvPr/>
        </p:nvSpPr>
        <p:spPr>
          <a:xfrm>
            <a:off x="3656012" y="454916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03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529576"/>
            <a:ext cx="8938472" cy="820600"/>
          </a:xfrm>
        </p:spPr>
        <p:txBody>
          <a:bodyPr/>
          <a:lstStyle/>
          <a:p>
            <a:r>
              <a:rPr lang="en-US" dirty="0" smtClean="0"/>
              <a:t>Anchors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331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194" name="Picture 2" descr="http://www.clker.com/cliparts/c/G/w/J/u/c/tilted-anchor-t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612" y="1877228"/>
            <a:ext cx="1981200" cy="225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clker.com/cliparts/c/G/w/J/u/c/tilted-anchor-t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29832">
            <a:off x="4872091" y="2979663"/>
            <a:ext cx="1163362" cy="1322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150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199200"/>
            <a:ext cx="8938472" cy="820600"/>
          </a:xfrm>
        </p:spPr>
        <p:txBody>
          <a:bodyPr/>
          <a:lstStyle/>
          <a:p>
            <a:r>
              <a:rPr lang="en-US" dirty="0" smtClean="0"/>
              <a:t>Grouping Constructs</a:t>
            </a:r>
            <a:endParaRPr lang="en-US" dirty="0"/>
          </a:p>
        </p:txBody>
      </p:sp>
      <p:pic>
        <p:nvPicPr>
          <p:cNvPr id="9218" name="Picture 2" descr="http://www.veryicon.com/icon/png/System/Software/User%20gro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062" y="218566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 rot="20132841">
            <a:off x="4419906" y="3850645"/>
            <a:ext cx="4193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\d{2}-(\w{3})-\d{4}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60000" endA="900" endPos="58000" dir="5400000" sy="-100000" algn="bl" rotWithShape="0"/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32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(subexpression)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- captures the matched subexpression and assigns it a number</a:t>
            </a:r>
          </a:p>
          <a:p>
            <a:endParaRPr lang="en-US" noProof="1" smtClean="0">
              <a:latin typeface="+mj-lt"/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(?&lt;name&gt;subexpression)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- </a:t>
            </a:r>
            <a:r>
              <a:rPr lang="en-US" noProof="1"/>
              <a:t>Captures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the matched subexpression into a named group</a:t>
            </a:r>
          </a:p>
          <a:p>
            <a:endParaRPr lang="en-US" noProof="1" smtClean="0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Constructs</a:t>
            </a:r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2811" y="2438400"/>
            <a:ext cx="349293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\d{2}-(\w{3})-\d{4}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32412" y="2469177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4641" y="240762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73138" y="2526758"/>
            <a:ext cx="2016674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4" name="Rectangle 13"/>
          <p:cNvSpPr/>
          <p:nvPr/>
        </p:nvSpPr>
        <p:spPr>
          <a:xfrm>
            <a:off x="5942012" y="2459736"/>
            <a:ext cx="533401" cy="523220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912811" y="4359773"/>
            <a:ext cx="473863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&gt;\w{3})-\d{4}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475413" y="4391981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03266" y="4330426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516139" y="4449562"/>
            <a:ext cx="2016674" cy="346501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8" name="Rectangle 27"/>
          <p:cNvSpPr/>
          <p:nvPr/>
        </p:nvSpPr>
        <p:spPr>
          <a:xfrm>
            <a:off x="7085013" y="4382540"/>
            <a:ext cx="533401" cy="523220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9" name="AutoShape 23"/>
          <p:cNvSpPr>
            <a:spLocks noChangeArrowheads="1"/>
          </p:cNvSpPr>
          <p:nvPr/>
        </p:nvSpPr>
        <p:spPr bwMode="auto">
          <a:xfrm>
            <a:off x="2817812" y="5258674"/>
            <a:ext cx="3984903" cy="1012172"/>
          </a:xfrm>
          <a:prstGeom prst="wedgeRoundRectCallout">
            <a:avLst>
              <a:gd name="adj1" fmla="val -41997"/>
              <a:gd name="adj2" fmla="val -9695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Names the captured group '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month</a:t>
            </a:r>
            <a:r>
              <a:rPr lang="en-US" sz="28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</a:t>
            </a:r>
            <a:endParaRPr lang="bg-BG" sz="28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21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(?:subexpression)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sz="3200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Defines a non-capturing group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(?&lt;=subexpression)</a:t>
            </a:r>
            <a:r>
              <a:rPr lang="en-US" sz="3600" noProof="1">
                <a:cs typeface="Consolas" panose="020B0609020204030204" pitchFamily="49" charset="0"/>
              </a:rPr>
              <a:t> – Positive lookbehind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(?&lt;!subexpression)</a:t>
            </a:r>
            <a:r>
              <a:rPr lang="en-US" sz="3600" noProof="1">
                <a:cs typeface="Consolas" panose="020B0609020204030204" pitchFamily="49" charset="0"/>
              </a:rPr>
              <a:t> – Negative lookbehind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Constructs (2)</a:t>
            </a:r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6612" y="1998070"/>
            <a:ext cx="4191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^(?:Hi|hello),\s*(\w+)$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042638" y="1998070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Hi, Peter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30325" y="1970617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672422" y="1977280"/>
            <a:ext cx="1022190" cy="523220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40501" y="3306684"/>
            <a:ext cx="2438399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(?&lt;=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)\d{1,4}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4138490" y="3306684"/>
            <a:ext cx="254802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Gladstone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354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31300" y="323048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080002" y="3313608"/>
            <a:ext cx="530310" cy="454741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848879" y="4733024"/>
            <a:ext cx="2789312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(?&lt;![0-9\-])\d+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498072" y="4747669"/>
            <a:ext cx="5161627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Gladstone St. #-2 -123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354 2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68223" y="468611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426099" y="4747669"/>
            <a:ext cx="530310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3" name="Rectangle 22"/>
          <p:cNvSpPr/>
          <p:nvPr/>
        </p:nvSpPr>
        <p:spPr>
          <a:xfrm>
            <a:off x="9076658" y="4757269"/>
            <a:ext cx="263841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393825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(?=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subexpression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Positive </a:t>
            </a:r>
            <a:r>
              <a:rPr lang="en-US" noProof="1" smtClean="0">
                <a:cs typeface="Consolas" panose="020B0609020204030204" pitchFamily="49" charset="0"/>
              </a:rPr>
              <a:t>lookahead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(?!subexpression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 smtClean="0"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Negative </a:t>
            </a:r>
            <a:r>
              <a:rPr lang="en-US" noProof="1" smtClean="0">
                <a:cs typeface="Consolas" panose="020B0609020204030204" pitchFamily="49" charset="0"/>
              </a:rPr>
              <a:t>lookahead</a:t>
            </a:r>
          </a:p>
          <a:p>
            <a:pPr marL="0" indent="0">
              <a:buNone/>
            </a:pPr>
            <a:r>
              <a:rPr lang="en-US" noProof="1">
                <a:cs typeface="Consolas" panose="020B0609020204030204" pitchFamily="49" charset="0"/>
              </a:rPr>
              <a:t/>
            </a:r>
            <a:br>
              <a:rPr lang="en-US" noProof="1">
                <a:cs typeface="Consolas" panose="020B0609020204030204" pitchFamily="49" charset="0"/>
              </a:rPr>
            </a:br>
            <a:endParaRPr lang="en-US" noProof="1">
              <a:cs typeface="Consolas" panose="020B0609020204030204" pitchFamily="49" charset="0"/>
            </a:endParaRPr>
          </a:p>
          <a:p>
            <a:r>
              <a:rPr lang="en-US" b="1" i="1" dirty="0">
                <a:cs typeface="Consolas" panose="020B0609020204030204" pitchFamily="49" charset="0"/>
              </a:rPr>
              <a:t>"With </a:t>
            </a:r>
            <a:r>
              <a:rPr lang="en-US" b="1" i="1" dirty="0" err="1">
                <a:cs typeface="Consolas" panose="020B0609020204030204" pitchFamily="49" charset="0"/>
              </a:rPr>
              <a:t>lookarounds</a:t>
            </a:r>
            <a:r>
              <a:rPr lang="en-US" b="1" i="1" dirty="0">
                <a:cs typeface="Consolas" panose="020B0609020204030204" pitchFamily="49" charset="0"/>
              </a:rPr>
              <a:t>, your feet stay planted on the string. </a:t>
            </a:r>
            <a:br>
              <a:rPr lang="en-US" b="1" i="1" dirty="0">
                <a:cs typeface="Consolas" panose="020B0609020204030204" pitchFamily="49" charset="0"/>
              </a:rPr>
            </a:br>
            <a:r>
              <a:rPr lang="en-US" b="1" i="1" dirty="0">
                <a:cs typeface="Consolas" panose="020B0609020204030204" pitchFamily="49" charset="0"/>
              </a:rPr>
              <a:t>You're just looking, not moving</a:t>
            </a:r>
            <a:r>
              <a:rPr lang="en-US" b="1" i="1" dirty="0" smtClean="0">
                <a:cs typeface="Consolas" panose="020B0609020204030204" pitchFamily="49" charset="0"/>
              </a:rPr>
              <a:t>!"</a:t>
            </a:r>
            <a:endParaRPr lang="en-US" noProof="1">
              <a:cs typeface="Consolas" panose="020B0609020204030204" pitchFamily="49" charset="0"/>
            </a:endParaRPr>
          </a:p>
          <a:p>
            <a:endParaRPr lang="en-US" noProof="1" smtClean="0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 smtClean="0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Constructs (3)</a:t>
            </a:r>
            <a:endParaRPr lang="en-US" dirty="0"/>
          </a:p>
        </p:txBody>
      </p:sp>
      <p:sp>
        <p:nvSpPr>
          <p:cNvPr id="38" name="Rectangle 37"/>
          <p:cNvSpPr>
            <a:spLocks noChangeArrowheads="1"/>
          </p:cNvSpPr>
          <p:nvPr/>
        </p:nvSpPr>
        <p:spPr bwMode="auto">
          <a:xfrm>
            <a:off x="675697" y="3247890"/>
            <a:ext cx="291934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\b\w+\b(?![\w?])</a:t>
            </a:r>
          </a:p>
        </p:txBody>
      </p:sp>
      <p:sp>
        <p:nvSpPr>
          <p:cNvPr id="39" name="Rectangle 38"/>
          <p:cNvSpPr>
            <a:spLocks noChangeArrowheads="1"/>
          </p:cNvSpPr>
          <p:nvPr/>
        </p:nvSpPr>
        <p:spPr bwMode="auto">
          <a:xfrm>
            <a:off x="4460044" y="3262535"/>
            <a:ext cx="35642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this a drill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797180" y="3210578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547488" y="3272135"/>
            <a:ext cx="335382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2" name="Rectangle 41"/>
          <p:cNvSpPr/>
          <p:nvPr/>
        </p:nvSpPr>
        <p:spPr>
          <a:xfrm>
            <a:off x="5020680" y="3272134"/>
            <a:ext cx="700389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3" name="Rectangle 42"/>
          <p:cNvSpPr/>
          <p:nvPr/>
        </p:nvSpPr>
        <p:spPr>
          <a:xfrm>
            <a:off x="5827597" y="3272133"/>
            <a:ext cx="335382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684212" y="1905000"/>
            <a:ext cx="2789312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.*?(?=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\!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4333406" y="1919645"/>
            <a:ext cx="35642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is not a drill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603556" y="185809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420850" y="1929245"/>
            <a:ext cx="3230982" cy="461665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284454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443740"/>
            <a:ext cx="8938472" cy="820600"/>
          </a:xfrm>
        </p:spPr>
        <p:txBody>
          <a:bodyPr/>
          <a:lstStyle/>
          <a:p>
            <a:r>
              <a:rPr lang="en-US" dirty="0" smtClean="0"/>
              <a:t>Grouping Constructs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24570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2" descr="http://www.veryicon.com/icon/png/System/Software/User%20gro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062" y="16764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rot="20132841">
            <a:off x="4419906" y="3341385"/>
            <a:ext cx="4193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\d{2}-(\w{3})-\d{4}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60000" endA="900" endPos="58000" dir="5400000" sy="-100000" algn="bl" rotWithShape="0"/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47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Backreference</a:t>
            </a:r>
            <a:r>
              <a:rPr lang="en-US" dirty="0" smtClean="0"/>
              <a:t> Constructs</a:t>
            </a:r>
            <a:endParaRPr lang="en-US" dirty="0"/>
          </a:p>
        </p:txBody>
      </p:sp>
      <p:pic>
        <p:nvPicPr>
          <p:cNvPr id="10242" name="Picture 2" descr="http://i.stack.imgur.com/QCG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860" y="2406861"/>
            <a:ext cx="4067175" cy="197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03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\number</a:t>
            </a:r>
            <a:r>
              <a:rPr lang="en-US" noProof="1">
                <a:cs typeface="Consolas" panose="020B0609020204030204" pitchFamily="49" charset="0"/>
              </a:rPr>
              <a:t> –</a:t>
            </a:r>
            <a:r>
              <a:rPr lang="en-US" noProof="1" smtClean="0">
                <a:cs typeface="Consolas" panose="020B0609020204030204" pitchFamily="49" charset="0"/>
              </a:rPr>
              <a:t> matches </a:t>
            </a:r>
            <a:r>
              <a:rPr lang="en-US" noProof="1">
                <a:cs typeface="Consolas" panose="020B0609020204030204" pitchFamily="49" charset="0"/>
              </a:rPr>
              <a:t>the value of a numbered </a:t>
            </a:r>
            <a:r>
              <a:rPr lang="en-US" noProof="1" smtClean="0">
                <a:cs typeface="Consolas" panose="020B0609020204030204" pitchFamily="49" charset="0"/>
              </a:rPr>
              <a:t>subexpression</a:t>
            </a:r>
          </a:p>
          <a:p>
            <a:endParaRPr lang="en-US" noProof="1" smtClean="0">
              <a:cs typeface="Consolas" panose="020B0609020204030204" pitchFamily="49" charset="0"/>
            </a:endParaRPr>
          </a:p>
          <a:p>
            <a:endParaRPr lang="en-US" noProof="1" smtClean="0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\k&lt;name&gt;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 smtClean="0">
                <a:cs typeface="Consolas" panose="020B0609020204030204" pitchFamily="49" charset="0"/>
              </a:rPr>
              <a:t>– matches </a:t>
            </a:r>
            <a:r>
              <a:rPr lang="en-US" noProof="1">
                <a:cs typeface="Consolas" panose="020B0609020204030204" pitchFamily="49" charset="0"/>
              </a:rPr>
              <a:t>the value of a named </a:t>
            </a:r>
            <a:r>
              <a:rPr lang="en-US" noProof="1" smtClean="0">
                <a:cs typeface="Consolas" panose="020B0609020204030204" pitchFamily="49" charset="0"/>
              </a:rPr>
              <a:t>expression</a:t>
            </a:r>
            <a:endParaRPr lang="en-US" noProof="1">
              <a:cs typeface="Consolas" panose="020B0609020204030204" pitchFamily="49" charset="0"/>
            </a:endParaRPr>
          </a:p>
          <a:p>
            <a:endParaRPr lang="en-US" noProof="1" smtClean="0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 smtClean="0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Backreference Constructs</a:t>
            </a:r>
            <a:endParaRPr lang="en-US" noProof="1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806816" y="1980659"/>
            <a:ext cx="4800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)\d{2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\1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\d{4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170612" y="1766458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616095" y="1957229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223819" y="1789888"/>
            <a:ext cx="1752600" cy="381542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9" name="Rectangle 28"/>
          <p:cNvSpPr/>
          <p:nvPr/>
        </p:nvSpPr>
        <p:spPr>
          <a:xfrm>
            <a:off x="6232498" y="2194860"/>
            <a:ext cx="1752600" cy="358112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30" name="AutoShape 23"/>
          <p:cNvSpPr>
            <a:spLocks noChangeArrowheads="1"/>
          </p:cNvSpPr>
          <p:nvPr/>
        </p:nvSpPr>
        <p:spPr bwMode="auto">
          <a:xfrm>
            <a:off x="2216087" y="2847198"/>
            <a:ext cx="3802125" cy="1039002"/>
          </a:xfrm>
          <a:prstGeom prst="wedgeRoundRectCallout">
            <a:avLst>
              <a:gd name="adj1" fmla="val -8620"/>
              <a:gd name="adj2" fmla="val -92853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References an already captured group by index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37" name="Rectangle 36"/>
          <p:cNvSpPr>
            <a:spLocks noChangeArrowheads="1"/>
          </p:cNvSpPr>
          <p:nvPr/>
        </p:nvSpPr>
        <p:spPr bwMode="auto">
          <a:xfrm>
            <a:off x="806815" y="4900064"/>
            <a:ext cx="6125797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&gt;-|\/)\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d{2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}\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k&lt;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d{4}</a:t>
            </a: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7715729" y="4755033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161212" y="490006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68936" y="4732723"/>
            <a:ext cx="1752600" cy="381542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7" name="Rectangle 46"/>
          <p:cNvSpPr/>
          <p:nvPr/>
        </p:nvSpPr>
        <p:spPr>
          <a:xfrm>
            <a:off x="7777615" y="5137695"/>
            <a:ext cx="1752600" cy="358112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2894012" y="5740977"/>
            <a:ext cx="3802125" cy="1039002"/>
          </a:xfrm>
          <a:prstGeom prst="wedgeRoundRectCallout">
            <a:avLst>
              <a:gd name="adj1" fmla="val -8620"/>
              <a:gd name="adj2" fmla="val -92853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Reuses an already captured group by index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52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3000"/>
            <a:ext cx="8938472" cy="820600"/>
          </a:xfrm>
        </p:spPr>
        <p:txBody>
          <a:bodyPr/>
          <a:lstStyle/>
          <a:p>
            <a:r>
              <a:rPr lang="en-US" dirty="0" smtClean="0"/>
              <a:t>Regular Expressions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28" name="Picture 4" descr="http://sublime-text-unofficial-documentation.readthedocs.org/en/latest/_images/search-and-replace-regex-s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811" y="1512277"/>
            <a:ext cx="627697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1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Backreference</a:t>
            </a:r>
            <a:r>
              <a:rPr lang="en-US" dirty="0" smtClean="0"/>
              <a:t> Constructs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://s2.quickmeme.com/img/18/187c7aef8a6985ba6f252fa41f8a0620eaf8f4091203e5403e23374e70ffb95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448" y="1371600"/>
            <a:ext cx="3810000" cy="343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3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4205103"/>
            <a:ext cx="9982200" cy="1568497"/>
          </a:xfrm>
        </p:spPr>
        <p:txBody>
          <a:bodyPr/>
          <a:lstStyle/>
          <a:p>
            <a:r>
              <a:rPr lang="en-US" dirty="0" smtClean="0"/>
              <a:t>Regular Expressions </a:t>
            </a:r>
            <a:r>
              <a:rPr lang="en-US" smtClean="0"/>
              <a:t>in JavaScript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012" y="1828799"/>
            <a:ext cx="7796213" cy="2650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554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14400"/>
            <a:ext cx="11804822" cy="5772329"/>
          </a:xfrm>
        </p:spPr>
        <p:txBody>
          <a:bodyPr/>
          <a:lstStyle/>
          <a:p>
            <a:r>
              <a:rPr lang="en-US" dirty="0"/>
              <a:t>Using a regular expression literal, which consists of a pattern enclosed between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slashes</a:t>
            </a:r>
          </a:p>
          <a:p>
            <a:pPr marL="0" indent="0">
              <a:buNone/>
            </a:pP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Or calling the constructor function of </a:t>
            </a:r>
            <a:r>
              <a:rPr lang="en-US" dirty="0" smtClean="0"/>
              <a:t>the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 RegExp object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Regex in JavaScript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26059" y="2133600"/>
            <a:ext cx="10439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/ab+c/;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26059" y="3733800"/>
            <a:ext cx="10439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new RegExp("ab+c");</a:t>
            </a:r>
          </a:p>
        </p:txBody>
      </p:sp>
    </p:spTree>
    <p:extLst>
      <p:ext uri="{BB962C8B-B14F-4D97-AF65-F5344CB8AC3E}">
        <p14:creationId xmlns:p14="http://schemas.microsoft.com/office/powerpoint/2010/main" val="140825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expressions are used with</a:t>
            </a:r>
          </a:p>
          <a:p>
            <a:pPr lvl="1"/>
            <a:r>
              <a:rPr lang="en-US" dirty="0"/>
              <a:t>The RegExp methods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 test</a:t>
            </a:r>
            <a:r>
              <a:rPr lang="en-US" dirty="0"/>
              <a:t> and 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exec</a:t>
            </a:r>
          </a:p>
          <a:p>
            <a:pPr marL="377887" lvl="1" indent="0">
              <a:buNone/>
            </a:pPr>
            <a:endParaRPr lang="bg-BG" b="1" noProof="1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The String methods 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 match</a:t>
            </a:r>
            <a:r>
              <a:rPr lang="en-US" dirty="0"/>
              <a:t>,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 replace</a:t>
            </a:r>
            <a:r>
              <a:rPr lang="en-US" dirty="0"/>
              <a:t>,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 search</a:t>
            </a:r>
            <a:r>
              <a:rPr lang="en-US" dirty="0"/>
              <a:t> and 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split</a:t>
            </a:r>
            <a:endParaRPr lang="en-US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RegExp and String Methods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26059" y="2590800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/quick\s(brown).+?(jumps)/ig;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result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regex.exec(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'The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Quick Brown Fox Jumps Over The Lazy Dog');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26059" y="4420542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str = 'For more information, see Chapter 3.4.5.1';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/(chapter \d+(\.\d)*)/i;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found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str.match(regex);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87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14401"/>
            <a:ext cx="11804822" cy="5807076"/>
          </a:xfrm>
        </p:spPr>
        <p:txBody>
          <a:bodyPr/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test() - </a:t>
            </a:r>
            <a:r>
              <a:rPr lang="en-US" dirty="0"/>
              <a:t>executes a search for a match between a regular expression and a specified string. Returns </a:t>
            </a:r>
            <a:r>
              <a:rPr lang="en-US" dirty="0">
                <a:solidFill>
                  <a:srgbClr val="F3CD60"/>
                </a:solidFill>
              </a:rPr>
              <a:t>true</a:t>
            </a:r>
            <a:r>
              <a:rPr lang="en-US" dirty="0"/>
              <a:t> or </a:t>
            </a:r>
            <a:r>
              <a:rPr lang="en-US" dirty="0" smtClean="0">
                <a:solidFill>
                  <a:srgbClr val="F3CD60"/>
                </a:solidFill>
              </a:rPr>
              <a:t>false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exec()</a:t>
            </a:r>
            <a:r>
              <a:rPr lang="bg-BG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/>
              <a:t>- </a:t>
            </a:r>
            <a:r>
              <a:rPr lang="en-US" dirty="0" smtClean="0"/>
              <a:t>method executes </a:t>
            </a:r>
            <a:r>
              <a:rPr lang="en-US" dirty="0"/>
              <a:t>a search for a match in a specified string. Returns a </a:t>
            </a:r>
            <a:r>
              <a:rPr lang="en-US" dirty="0" smtClean="0"/>
              <a:t>result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array</a:t>
            </a:r>
            <a:r>
              <a:rPr lang="en-US" dirty="0" smtClean="0"/>
              <a:t> or</a:t>
            </a:r>
            <a:r>
              <a:rPr lang="en-US" dirty="0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null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  <a:p>
            <a:pPr lvl="1"/>
            <a:r>
              <a:rPr lang="en-US" dirty="0" smtClean="0"/>
              <a:t>Is </a:t>
            </a:r>
            <a:r>
              <a:rPr lang="en-US" dirty="0"/>
              <a:t>meant to be used in a </a:t>
            </a:r>
            <a:r>
              <a:rPr lang="en-US" dirty="0" smtClean="0"/>
              <a:t>loop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RegExp Methods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26059" y="2133600"/>
            <a:ext cx="10439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/\d/;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result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regex.test(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www.regex101.com');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26059" y="4191000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/quick\s(brown).+?(jumps)/ig;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result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regex.exec(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'The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Quick Brown Fox Jumps Over The Lazy Dog');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2741612" y="3124200"/>
            <a:ext cx="2057400" cy="586523"/>
          </a:xfrm>
          <a:prstGeom prst="wedgeRoundRectCallout">
            <a:avLst>
              <a:gd name="adj1" fmla="val -73362"/>
              <a:gd name="adj2" fmla="val -59054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 is true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6007659" y="2895600"/>
            <a:ext cx="5257800" cy="1437820"/>
          </a:xfrm>
          <a:prstGeom prst="wedgeRoundRectCallout">
            <a:avLst>
              <a:gd name="adj1" fmla="val 3422"/>
              <a:gd name="adj2" fmla="val 109172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result[0] = 'Quick 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Brown Fox Jumps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</a:t>
            </a:r>
            <a:endParaRPr lang="en-US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result[1] =  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'Brown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',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result[2] = 'Jumps'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rgbClr val="F3CD60"/>
                </a:solidFill>
              </a:rPr>
              <a:t>match() </a:t>
            </a:r>
            <a:r>
              <a:rPr lang="en-US" dirty="0"/>
              <a:t>- retrieves the matches when matching a string against a regular expression</a:t>
            </a:r>
            <a:r>
              <a:rPr lang="en-US" dirty="0" smtClean="0"/>
              <a:t>. </a:t>
            </a:r>
            <a:r>
              <a:rPr lang="en-US" dirty="0"/>
              <a:t>Returns a result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array</a:t>
            </a:r>
            <a:r>
              <a:rPr lang="en-US" dirty="0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null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>
                <a:solidFill>
                  <a:srgbClr val="F3CD60"/>
                </a:solidFill>
              </a:rPr>
              <a:t>search()</a:t>
            </a:r>
            <a:r>
              <a:rPr lang="en-US" b="1" dirty="0" smtClean="0"/>
              <a:t> </a:t>
            </a:r>
            <a:r>
              <a:rPr lang="en-US" dirty="0" smtClean="0"/>
              <a:t>- </a:t>
            </a:r>
            <a:r>
              <a:rPr lang="en-US" dirty="0"/>
              <a:t>search for a match between a regular expression and this </a:t>
            </a:r>
            <a:r>
              <a:rPr lang="en-US" dirty="0" smtClean="0"/>
              <a:t>String</a:t>
            </a:r>
            <a:r>
              <a:rPr lang="en-US" dirty="0"/>
              <a:t> object</a:t>
            </a:r>
            <a:r>
              <a:rPr lang="en-US" dirty="0" smtClean="0"/>
              <a:t>. Returns </a:t>
            </a:r>
            <a:r>
              <a:rPr lang="en-US" dirty="0"/>
              <a:t>the </a:t>
            </a:r>
            <a:r>
              <a:rPr lang="en-US" dirty="0">
                <a:solidFill>
                  <a:srgbClr val="F3CD60"/>
                </a:solidFill>
              </a:rPr>
              <a:t>index of the first match </a:t>
            </a:r>
            <a:r>
              <a:rPr lang="en-US" dirty="0"/>
              <a:t>of the regular expression inside the string. </a:t>
            </a:r>
            <a:r>
              <a:rPr lang="en-US" dirty="0">
                <a:solidFill>
                  <a:srgbClr val="F3CD60"/>
                </a:solidFill>
              </a:rPr>
              <a:t>Otherwise</a:t>
            </a:r>
            <a:r>
              <a:rPr lang="en-US" dirty="0"/>
              <a:t>, it returns </a:t>
            </a:r>
            <a:r>
              <a:rPr lang="en-US" dirty="0">
                <a:solidFill>
                  <a:srgbClr val="F3CD60"/>
                </a:solidFill>
              </a:rPr>
              <a:t>-1</a:t>
            </a:r>
            <a:r>
              <a:rPr lang="en-US" dirty="0"/>
              <a:t>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Methods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26059" y="2133600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str = 'For more information, see Chapter 3.4.5.1';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/(chapter \d+(\.\d)*)/i;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found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str.match(regex);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26059" y="5334000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str = 'Returns the index of the first match';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console.log(str.search(/e/));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console.log(str.search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(/@/));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4189412" y="3200400"/>
            <a:ext cx="7543800" cy="1437820"/>
          </a:xfrm>
          <a:prstGeom prst="wedgeRoundRectCallout">
            <a:avLst>
              <a:gd name="adj1" fmla="val -82026"/>
              <a:gd name="adj2" fmla="val -4125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result[0] = 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'For more information, see Chapter 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3.4.5.1‘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result[1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] =  'For more information, see 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Chapter 3.4.5.1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',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result[2] = ‘.1'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6583642" y="5134816"/>
            <a:ext cx="1720570" cy="586523"/>
          </a:xfrm>
          <a:prstGeom prst="wedgeRoundRectCallout">
            <a:avLst>
              <a:gd name="adj1" fmla="val -94644"/>
              <a:gd name="adj2" fmla="val 75591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1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6583642" y="6014601"/>
            <a:ext cx="1720570" cy="586523"/>
          </a:xfrm>
          <a:prstGeom prst="wedgeRoundRectCallout">
            <a:avLst>
              <a:gd name="adj1" fmla="val -90996"/>
              <a:gd name="adj2" fmla="val 986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-1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79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b="1" dirty="0" smtClean="0">
                <a:solidFill>
                  <a:srgbClr val="F3CD60"/>
                </a:solidFill>
              </a:rPr>
              <a:t>replace() </a:t>
            </a:r>
            <a:r>
              <a:rPr lang="en-US" dirty="0"/>
              <a:t>- returns a </a:t>
            </a:r>
            <a:r>
              <a:rPr lang="en-US" dirty="0">
                <a:solidFill>
                  <a:srgbClr val="F3CD60"/>
                </a:solidFill>
              </a:rPr>
              <a:t>new string</a:t>
            </a:r>
            <a:r>
              <a:rPr lang="en-US" dirty="0"/>
              <a:t> with some or all matches of a </a:t>
            </a:r>
            <a:r>
              <a:rPr lang="en-US" dirty="0" smtClean="0"/>
              <a:t>pattern replaced </a:t>
            </a:r>
            <a:r>
              <a:rPr lang="en-US" dirty="0"/>
              <a:t>by a replacement.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>
                <a:solidFill>
                  <a:srgbClr val="F3CD60"/>
                </a:solidFill>
              </a:rPr>
              <a:t>split()</a:t>
            </a:r>
            <a:r>
              <a:rPr lang="en-US" b="1" dirty="0" smtClean="0"/>
              <a:t> </a:t>
            </a:r>
            <a:r>
              <a:rPr lang="en-US" dirty="0"/>
              <a:t>- s</a:t>
            </a:r>
            <a:r>
              <a:rPr lang="en-US" dirty="0" smtClean="0"/>
              <a:t>plits </a:t>
            </a:r>
            <a:r>
              <a:rPr lang="en-US" dirty="0"/>
              <a:t>a String object into an array of strings by </a:t>
            </a:r>
            <a:r>
              <a:rPr lang="en-US" dirty="0" smtClean="0"/>
              <a:t>separating </a:t>
            </a:r>
            <a:r>
              <a:rPr lang="en-US" dirty="0"/>
              <a:t>the string into substrings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b="1" dirty="0" smtClean="0">
                <a:solidFill>
                  <a:srgbClr val="F3CD60"/>
                </a:solidFill>
              </a:rPr>
              <a:t>Note: </a:t>
            </a:r>
            <a:r>
              <a:rPr lang="en-US" dirty="0" smtClean="0"/>
              <a:t>To remove empty string you should use </a:t>
            </a:r>
            <a:r>
              <a:rPr lang="en-US" dirty="0" smtClean="0">
                <a:solidFill>
                  <a:srgbClr val="F3CD60"/>
                </a:solidFill>
              </a:rPr>
              <a:t>.filter()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Methods (1)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26059" y="2262923"/>
            <a:ext cx="10439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 = 'Apples are round, and apples are juicy.';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newStr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str.replace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/apples/gi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'oranges');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26059" y="4808315"/>
            <a:ext cx="10439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str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'i23need2304only32numbers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splittedSting = str.split(/\D+/);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4189412" y="1676400"/>
            <a:ext cx="7543800" cy="586523"/>
          </a:xfrm>
          <a:prstGeom prst="wedgeRoundRectCallout">
            <a:avLst>
              <a:gd name="adj1" fmla="val -46732"/>
              <a:gd name="adj2" fmla="val 10852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err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newStr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= 'oranges are round, and oranges are juicy</a:t>
            </a: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.'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7770812" y="4637291"/>
            <a:ext cx="3733800" cy="586523"/>
          </a:xfrm>
          <a:prstGeom prst="wedgeRoundRectCallout">
            <a:avLst>
              <a:gd name="adj1" fmla="val -66323"/>
              <a:gd name="adj2" fmla="val 9935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[ '', '23', '2304', '32', '' ]</a:t>
            </a:r>
          </a:p>
        </p:txBody>
      </p:sp>
    </p:spTree>
    <p:extLst>
      <p:ext uri="{BB962C8B-B14F-4D97-AF65-F5344CB8AC3E}">
        <p14:creationId xmlns:p14="http://schemas.microsoft.com/office/powerpoint/2010/main" val="178354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Email Validation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066800"/>
            <a:ext cx="10515600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 cmpd="sng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pattern = /^[\w-]{4,12}@[\w\-]{2,}\.[a-zA-Z]+$/;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var emails = [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"dow_jones@gmail.com",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"spam@nakov",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"JohnSkeet69@1337.org",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"ayy lmao@abv.bg"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(var index in emails) {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console.log(pattern.test(emails[index]));</a:t>
            </a:r>
          </a:p>
          <a:p>
            <a:r>
              <a:rPr lang="sv-SE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8761412" y="1815067"/>
            <a:ext cx="2667000" cy="2289117"/>
          </a:xfrm>
          <a:prstGeom prst="wedgeRoundRectCallout">
            <a:avLst>
              <a:gd name="adj1" fmla="val -162363"/>
              <a:gd name="adj2" fmla="val 39024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Result: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false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False`</a:t>
            </a:r>
            <a:endParaRPr lang="bg-BG" sz="25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58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Helpful Resources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regex101.com</a:t>
            </a:r>
            <a:r>
              <a:rPr lang="en-US" sz="3200" dirty="0" smtClean="0"/>
              <a:t> and </a:t>
            </a:r>
            <a:r>
              <a:rPr lang="en-US" sz="3200" dirty="0">
                <a:hlinkClick r:id="rId4"/>
              </a:rPr>
              <a:t>http://</a:t>
            </a:r>
            <a:r>
              <a:rPr lang="en-US" sz="3200" dirty="0" smtClean="0">
                <a:hlinkClick r:id="rId4"/>
              </a:rPr>
              <a:t>regexr.com</a:t>
            </a:r>
            <a:r>
              <a:rPr lang="en-US" sz="3200" dirty="0" smtClean="0"/>
              <a:t> – websites </a:t>
            </a:r>
            <a:r>
              <a:rPr lang="en-US" sz="3200" dirty="0"/>
              <a:t>to test Regex using different programming </a:t>
            </a:r>
            <a:r>
              <a:rPr lang="en-US" sz="3200" dirty="0" smtClean="0"/>
              <a:t>languages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5"/>
              </a:rPr>
              <a:t>https://developer.mozilla.org/en-US/docs/Web/JavaScript/Guide/Regular_Expressions</a:t>
            </a:r>
            <a:r>
              <a:rPr lang="en-US" sz="3200" dirty="0"/>
              <a:t> </a:t>
            </a:r>
            <a:r>
              <a:rPr lang="en-US" sz="3200" dirty="0" smtClean="0"/>
              <a:t>– a quick reference for Regex from </a:t>
            </a:r>
            <a:r>
              <a:rPr lang="en-US" sz="3200" dirty="0" smtClean="0"/>
              <a:t>MDN</a:t>
            </a:r>
            <a:endParaRPr lang="en-US" sz="3200" dirty="0" smtClean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 smtClean="0">
                <a:hlinkClick r:id="rId6"/>
              </a:rPr>
              <a:t>http</a:t>
            </a:r>
            <a:r>
              <a:rPr lang="en-US" sz="3200" dirty="0">
                <a:hlinkClick r:id="rId6"/>
              </a:rPr>
              <a:t>://</a:t>
            </a:r>
            <a:r>
              <a:rPr lang="en-US" sz="3200" dirty="0" smtClean="0">
                <a:hlinkClick r:id="rId6"/>
              </a:rPr>
              <a:t>regexone.com</a:t>
            </a:r>
            <a:r>
              <a:rPr lang="en-US" sz="3200" dirty="0" smtClean="0"/>
              <a:t> – </a:t>
            </a:r>
            <a:r>
              <a:rPr lang="en-US" sz="3200" dirty="0"/>
              <a:t>i</a:t>
            </a:r>
            <a:r>
              <a:rPr lang="en-US" sz="3200" dirty="0" smtClean="0"/>
              <a:t>nteractive </a:t>
            </a:r>
            <a:r>
              <a:rPr lang="en-US" sz="3200" dirty="0"/>
              <a:t>tutorials for Regex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7"/>
              </a:rPr>
              <a:t>http://</a:t>
            </a:r>
            <a:r>
              <a:rPr lang="en-US" sz="3200" dirty="0" smtClean="0">
                <a:hlinkClick r:id="rId7"/>
              </a:rPr>
              <a:t>www.regular-expressions.info/tutorial.html</a:t>
            </a:r>
            <a:r>
              <a:rPr lang="en-US" sz="3200" dirty="0" smtClean="0"/>
              <a:t> </a:t>
            </a:r>
            <a:r>
              <a:rPr lang="en-US" sz="3200" dirty="0"/>
              <a:t>–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smtClean="0"/>
              <a:t>a comprehensive </a:t>
            </a:r>
            <a:r>
              <a:rPr lang="en-US" sz="3200" dirty="0"/>
              <a:t>tutorial on regular </a:t>
            </a:r>
            <a:r>
              <a:rPr lang="en-US" sz="3200" dirty="0" smtClean="0"/>
              <a:t>expressions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3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Helpful Resources (2)</a:t>
            </a: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6" name="image1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rot="21037628">
            <a:off x="540076" y="2392397"/>
            <a:ext cx="2734396" cy="3591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6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 rot="399835">
            <a:off x="8415456" y="1999310"/>
            <a:ext cx="3084643" cy="404529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Lynda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98409" y="1770155"/>
            <a:ext cx="3942987" cy="331769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0332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847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regular expression </a:t>
            </a:r>
            <a:r>
              <a:rPr lang="en-US" dirty="0" smtClean="0"/>
              <a:t>is a </a:t>
            </a:r>
            <a:r>
              <a:rPr lang="en-US" dirty="0"/>
              <a:t>sequence of characters that forms a search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pattern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Also known as </a:t>
            </a: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regex</a:t>
            </a:r>
            <a:r>
              <a:rPr lang="en-US" sz="3200" noProof="1"/>
              <a:t>, regexp, rational </a:t>
            </a:r>
            <a:r>
              <a:rPr lang="en-US" sz="3200" dirty="0" smtClean="0"/>
              <a:t>expression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Used for finding and matching certain parts of strings</a:t>
            </a:r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E.g. all uses of the word "regex"</a:t>
            </a:r>
            <a:endParaRPr lang="en-US" sz="3200" dirty="0"/>
          </a:p>
          <a:p>
            <a:pPr lvl="1">
              <a:lnSpc>
                <a:spcPct val="100000"/>
              </a:lnSpc>
              <a:spcAft>
                <a:spcPts val="1000"/>
              </a:spcAft>
            </a:pPr>
            <a:r>
              <a:rPr lang="en-US" dirty="0" smtClean="0"/>
              <a:t>All strings that correspond to the expression (also known as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pattern</a:t>
            </a:r>
            <a:r>
              <a:rPr lang="en-US" dirty="0" smtClean="0"/>
              <a:t>) are matched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For example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A\w+</a:t>
            </a:r>
            <a:r>
              <a:rPr lang="en-US" dirty="0" smtClean="0"/>
              <a:t> matches all words in a text</a:t>
            </a:r>
          </a:p>
          <a:p>
            <a:pPr marL="682634" lvl="2" indent="0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dirty="0" smtClean="0"/>
              <a:t> that start with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Regular Expressions</a:t>
            </a:r>
            <a:endParaRPr lang="bg-BG" dirty="0"/>
          </a:p>
        </p:txBody>
      </p:sp>
      <p:pic>
        <p:nvPicPr>
          <p:cNvPr id="6" name="Picture 2" descr="http://img.wonderhowto.com/img/18/65/63527391375862/0/hack-like-pro-introduction-regular-expressions-regex.1280x6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1675" y="5220339"/>
            <a:ext cx="2929148" cy="1371728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43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048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Regular expressions </a:t>
            </a:r>
            <a:r>
              <a:rPr lang="en-US" dirty="0" smtClean="0"/>
              <a:t>describe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patterns</a:t>
            </a:r>
            <a:r>
              <a:rPr lang="en-US" dirty="0" smtClean="0"/>
              <a:t> for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 smtClean="0"/>
              <a:t>searching through strings of text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Define special characters, operators and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sz="3200" dirty="0" smtClean="0"/>
              <a:t>constructs for building complex patterns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Powerful tool for extracting specific data from text or validating strings (e.g. email/username validator)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Regular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expressions </a:t>
            </a:r>
            <a:r>
              <a:rPr lang="en-US" dirty="0" smtClean="0"/>
              <a:t>in JavaScript</a:t>
            </a:r>
            <a:endParaRPr lang="en-US" dirty="0" smtClean="0"/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RegExp Object</a:t>
            </a:r>
            <a:r>
              <a:rPr lang="en-US" dirty="0"/>
              <a:t> – </a:t>
            </a:r>
            <a:r>
              <a:rPr lang="en-US" dirty="0" smtClean="0"/>
              <a:t>test(), exec()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rgbClr val="F3CD60"/>
                </a:solidFill>
              </a:rPr>
              <a:t>String</a:t>
            </a:r>
            <a:r>
              <a:rPr lang="en-US" dirty="0" smtClean="0"/>
              <a:t> – match(), search(), replace(), split()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209" y="1295400"/>
            <a:ext cx="2819400" cy="209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75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 in </a:t>
            </a:r>
            <a:r>
              <a:rPr lang="en-US" dirty="0" smtClean="0"/>
              <a:t>JavaScript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15"/>
              </a:rPr>
              <a:t>https://softuni.bg/courses/javascript-basics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02050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bg-BG" dirty="0" smtClean="0"/>
          </a:p>
          <a:p>
            <a:endParaRPr lang="bg-BG" sz="2398" dirty="0"/>
          </a:p>
          <a:p>
            <a:endParaRPr lang="bg-BG" sz="2398" dirty="0"/>
          </a:p>
          <a:p>
            <a:endParaRPr lang="en-US" sz="2398" dirty="0" smtClean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1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4"/>
              </a:rPr>
              <a:t>CC-BY-NC-SA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2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4"/>
              </a:rPr>
              <a:t>CC-BY-NC-SA</a:t>
            </a:r>
            <a:r>
              <a:rPr lang="en-US" sz="2000" dirty="0"/>
              <a:t> </a:t>
            </a:r>
            <a:r>
              <a:rPr lang="en-US" sz="2000" dirty="0" smtClean="0"/>
              <a:t>license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877" y="3281309"/>
            <a:ext cx="3168298" cy="1108513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55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847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Search patterns </a:t>
            </a:r>
            <a:r>
              <a:rPr lang="en-US" dirty="0" smtClean="0"/>
              <a:t>describe what should be matched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For example,                                   is read as:</a:t>
            </a:r>
          </a:p>
          <a:p>
            <a:pPr lvl="2">
              <a:lnSpc>
                <a:spcPct val="100000"/>
              </a:lnSpc>
              <a:spcBef>
                <a:spcPts val="1000"/>
              </a:spcBef>
            </a:pPr>
            <a:r>
              <a:rPr lang="en-US" dirty="0" smtClean="0"/>
              <a:t>Starts with the literal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Followed by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359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  <a:p>
            <a:pPr lvl="2">
              <a:lnSpc>
                <a:spcPct val="100000"/>
              </a:lnSpc>
            </a:pPr>
            <a:r>
              <a:rPr lang="en-US" dirty="0" smtClean="0"/>
              <a:t>Followed by 9 symbols from in the range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 smtClean="0"/>
              <a:t>…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Search Patterns</a:t>
            </a:r>
            <a:endParaRPr lang="bg-BG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215623" y="1828800"/>
            <a:ext cx="2878789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\+359[0-9]{9}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103312" y="4461808"/>
            <a:ext cx="101346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61948228831222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Dick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+359882021853 –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Tanio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+2394818322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Chai Pyong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+9738418 2838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Nashmat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+359896923312 – Pesho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36359" y="4876800"/>
            <a:ext cx="2291053" cy="381000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2" name="Rectangle 11"/>
          <p:cNvSpPr/>
          <p:nvPr/>
        </p:nvSpPr>
        <p:spPr>
          <a:xfrm>
            <a:off x="1136359" y="5943600"/>
            <a:ext cx="2291053" cy="381000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212126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199200"/>
            <a:ext cx="8938472" cy="820600"/>
          </a:xfrm>
        </p:spPr>
        <p:txBody>
          <a:bodyPr/>
          <a:lstStyle/>
          <a:p>
            <a:r>
              <a:rPr lang="en-US" dirty="0" smtClean="0"/>
              <a:t>Regular Expression Syntax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100" name="Picture 4" descr="http://www.mike-dixon.com/wp-content/uploads/2013/12/rege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97974">
            <a:off x="3636726" y="1583363"/>
            <a:ext cx="4937133" cy="3289366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97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Escapes</a:t>
            </a:r>
            <a:endParaRPr lang="en-US" dirty="0"/>
          </a:p>
        </p:txBody>
      </p:sp>
      <p:pic>
        <p:nvPicPr>
          <p:cNvPr id="2050" name="Picture 2" descr="https://www.flyingcalls.com/wp-content/uploads/2013/10/escap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800" y="2267466"/>
            <a:ext cx="4063296" cy="22845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83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0261477"/>
              </p:ext>
            </p:extLst>
          </p:nvPr>
        </p:nvGraphicFramePr>
        <p:xfrm>
          <a:off x="455612" y="1150938"/>
          <a:ext cx="11237912" cy="475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4312"/>
                <a:gridCol w="4038600"/>
                <a:gridCol w="5715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Character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Description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Example</a:t>
                      </a:r>
                      <a:endParaRPr lang="en-US" b="1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rPr lang="en-US" sz="26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\t</a:t>
                      </a:r>
                      <a:endParaRPr lang="en-US" sz="26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Matches a tab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rPr lang="en-US" sz="26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\n</a:t>
                      </a:r>
                      <a:endParaRPr lang="en-US" sz="26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Matches a new 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rPr lang="en-US" sz="26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\u0000</a:t>
                      </a:r>
                      <a:endParaRPr lang="en-US" sz="26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Matches a Unicode character</a:t>
                      </a:r>
                    </a:p>
                    <a:p>
                      <a:r>
                        <a:rPr lang="en-US" dirty="0" smtClean="0"/>
                        <a:t>(e.g.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\u0065</a:t>
                      </a:r>
                      <a:r>
                        <a:rPr lang="en-US" baseline="0" dirty="0" smtClean="0"/>
                        <a:t> is lowercase 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rPr lang="en-US" sz="26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  <a:endParaRPr lang="en-US" sz="26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Matches</a:t>
                      </a:r>
                      <a:r>
                        <a:rPr lang="en-US" baseline="0" dirty="0" smtClean="0"/>
                        <a:t> a literal character</a:t>
                      </a:r>
                    </a:p>
                    <a:p>
                      <a:r>
                        <a:rPr lang="en-US" baseline="0" dirty="0" smtClean="0"/>
                        <a:t>(e.g. 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\.</a:t>
                      </a:r>
                      <a:r>
                        <a:rPr lang="en-US" baseline="0" dirty="0" smtClean="0"/>
                        <a:t> matches a dot 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Escapes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43190" y="1764188"/>
            <a:ext cx="539793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	is	SPARTA!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92924" y="1825137"/>
            <a:ext cx="533400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0" name="Rectangle 9"/>
          <p:cNvSpPr/>
          <p:nvPr/>
        </p:nvSpPr>
        <p:spPr>
          <a:xfrm>
            <a:off x="7807324" y="1836727"/>
            <a:ext cx="838200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130924" y="2667000"/>
            <a:ext cx="54102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quick brown fox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jumped over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 lazy dog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407524" y="2731411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3" name="Rectangle 12"/>
          <p:cNvSpPr/>
          <p:nvPr/>
        </p:nvSpPr>
        <p:spPr>
          <a:xfrm>
            <a:off x="8074025" y="3108869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130924" y="4308476"/>
            <a:ext cx="5410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Eloquent elf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045324" y="4381013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6" name="Rectangle 15"/>
          <p:cNvSpPr/>
          <p:nvPr/>
        </p:nvSpPr>
        <p:spPr>
          <a:xfrm>
            <a:off x="7731124" y="4381013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130924" y="5152375"/>
            <a:ext cx="5410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Interesting. Will look into.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74025" y="5224912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9" name="Rectangle 18"/>
          <p:cNvSpPr/>
          <p:nvPr/>
        </p:nvSpPr>
        <p:spPr>
          <a:xfrm>
            <a:off x="10779124" y="5224911"/>
            <a:ext cx="152399" cy="316589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238141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Escapes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074" name="Picture 2" descr="http://www.ready.gov/sites/default/files/Escape%20Routes%202.3.1.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948" y="2286000"/>
            <a:ext cx="5715000" cy="23812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89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5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1739</Words>
  <Application>Microsoft Office PowerPoint</Application>
  <PresentationFormat>Custom</PresentationFormat>
  <Paragraphs>386</Paragraphs>
  <Slides>44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SoftUni 16x9</vt:lpstr>
      <vt:lpstr>1_SoftUni 16x9</vt:lpstr>
      <vt:lpstr>2_SoftUni 16x9</vt:lpstr>
      <vt:lpstr>4_SoftUni 16x9</vt:lpstr>
      <vt:lpstr>5_SoftUni 16x9</vt:lpstr>
      <vt:lpstr>Regular Expressions</vt:lpstr>
      <vt:lpstr>Table of Contents</vt:lpstr>
      <vt:lpstr>Regular Expressions</vt:lpstr>
      <vt:lpstr>Regular Expressions</vt:lpstr>
      <vt:lpstr>Search Patterns</vt:lpstr>
      <vt:lpstr>Regular Expression Syntax</vt:lpstr>
      <vt:lpstr>Character Escapes</vt:lpstr>
      <vt:lpstr>Character Escapes</vt:lpstr>
      <vt:lpstr>Character Escapes</vt:lpstr>
      <vt:lpstr>Character Classes</vt:lpstr>
      <vt:lpstr>Character Classes</vt:lpstr>
      <vt:lpstr>Character Classes (2)</vt:lpstr>
      <vt:lpstr>Character Classes (3)</vt:lpstr>
      <vt:lpstr>Character Classes</vt:lpstr>
      <vt:lpstr>Quantifiers</vt:lpstr>
      <vt:lpstr>Quantifiers</vt:lpstr>
      <vt:lpstr>Quantifiers (2)</vt:lpstr>
      <vt:lpstr>Quantifiers</vt:lpstr>
      <vt:lpstr>Anchors</vt:lpstr>
      <vt:lpstr>Anchors</vt:lpstr>
      <vt:lpstr>Anchors</vt:lpstr>
      <vt:lpstr>Anchors</vt:lpstr>
      <vt:lpstr>Grouping Constructs</vt:lpstr>
      <vt:lpstr>Grouping Constructs</vt:lpstr>
      <vt:lpstr>Grouping Constructs (2)</vt:lpstr>
      <vt:lpstr>Grouping Constructs (3)</vt:lpstr>
      <vt:lpstr>Grouping Constructs</vt:lpstr>
      <vt:lpstr>Backreference Constructs</vt:lpstr>
      <vt:lpstr>Backreference Constructs</vt:lpstr>
      <vt:lpstr>Backreference Constructs</vt:lpstr>
      <vt:lpstr>Regular Expressions in JavaScript</vt:lpstr>
      <vt:lpstr>Regex in JavaScript</vt:lpstr>
      <vt:lpstr>RegExp and String Methods</vt:lpstr>
      <vt:lpstr>RegExp Methods</vt:lpstr>
      <vt:lpstr>String Methods</vt:lpstr>
      <vt:lpstr>String Methods (1)</vt:lpstr>
      <vt:lpstr>Email Validation – Example</vt:lpstr>
      <vt:lpstr>Helpful Resources</vt:lpstr>
      <vt:lpstr>Helpful Resources (2)</vt:lpstr>
      <vt:lpstr>Exercises in Class</vt:lpstr>
      <vt:lpstr>Summary</vt:lpstr>
      <vt:lpstr>Regular Expressions in JavaScript</vt:lpstr>
      <vt:lpstr>License</vt:lpstr>
      <vt:lpstr>Free Trainings @ Software University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Regular Expressions</dc:title>
  <dc:subject>C# Advanced Course</dc:subject>
  <dc:creator/>
  <cp:keywords>C#, regex, programming, course, SoftUni, Software University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2016-01-15T14:55:08Z</dcterms:modified>
  <cp:category>programming, software engineering, quality code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